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61" r:id="rId2"/>
    <p:sldId id="304" r:id="rId3"/>
    <p:sldId id="305" r:id="rId4"/>
    <p:sldId id="306" r:id="rId5"/>
    <p:sldId id="307" r:id="rId6"/>
    <p:sldId id="308" r:id="rId7"/>
    <p:sldId id="309" r:id="rId8"/>
    <p:sldId id="332" r:id="rId9"/>
    <p:sldId id="32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DE610-56D4-394A-922E-3D6AC4853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D995C7-224A-0B49-8E1E-A3759D252C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D02A5-B538-7A4F-A715-98BC303FE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68F0-C04C-F840-B5F5-77D05732BF63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B383E-F1AA-6342-B6E7-87B705F7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DC44E-1617-684F-B3F9-F3EF3F193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C289-CCC4-4942-B4A7-1C88645E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2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B0840-00CF-8646-8D89-4527A1FAB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85051E-20CE-6F4C-B011-6A1818B9F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16649-9BAC-D04A-A569-0A3B1E4A3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68F0-C04C-F840-B5F5-77D05732BF63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1E455-CE97-4349-8FA8-BF5366658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530A7-B640-034D-A988-6BC262BBF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C289-CCC4-4942-B4A7-1C88645E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8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C3A30A-C759-354E-B4A8-99170D6C6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745561-8C26-474C-AC76-78CA7527E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7930F-783A-CC4E-8A9A-3C9B85510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68F0-C04C-F840-B5F5-77D05732BF63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B679D-FB37-4748-87D6-0D6CA3866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EF73B-8440-5E42-BFA3-35B6B5AAC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C289-CCC4-4942-B4A7-1C88645E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3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A33A4-0972-8744-A14F-9BA4B39F2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BA704-F072-324B-8895-31D5B5752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BC87B-C076-0A4C-B0AA-393598A5E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68F0-C04C-F840-B5F5-77D05732BF63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3AB31-29D4-6946-9DBC-E6EC5C83D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28A3B-152E-C544-B21F-A468BD83B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C289-CCC4-4942-B4A7-1C88645E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CCE7-D6A0-7D44-8C53-ACC3A75B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767BE-80A6-0641-95E4-0D0E2DEF4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7E5E1-156F-DA4B-A8AE-7BC2B4E11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68F0-C04C-F840-B5F5-77D05732BF63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2CD49-61B2-6145-BD78-E6FAA36B6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BB4E3-A016-9843-938D-04469EED2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C289-CCC4-4942-B4A7-1C88645E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84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1D134-2B58-2A4A-874D-C84136619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D3BAF-CEFD-9946-B6A8-58AB80238D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95498A-76D2-6E44-AD79-B544896F7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11096-3FB6-E346-B0A4-A66A11BC9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68F0-C04C-F840-B5F5-77D05732BF63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89618-1638-8740-A001-AA3F2B6C7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FE1F7-501D-744A-A423-F2C9A93AA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C289-CCC4-4942-B4A7-1C88645E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6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AD8E0-A403-BE4A-B0D6-52C18BC3C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AD3DF-C82E-C749-986A-ADE470929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82701-E1C5-0D4E-99C7-CDAD1A92D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DF30EF-EE0A-C946-A7E1-692D5E9FDE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37FDF0-50D2-DE45-98E9-65DE4850DD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E1DEE5-8256-8246-9FFC-A27B48D30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68F0-C04C-F840-B5F5-77D05732BF63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76FF18-DC93-BD43-9F37-D21450B45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F5F773-F478-0241-AD7F-D3D19A52C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C289-CCC4-4942-B4A7-1C88645E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9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2C3F4-6BE1-5844-ACFE-306CC191B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7031B3-82D5-D64C-B19B-FD209165D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68F0-C04C-F840-B5F5-77D05732BF63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EEB469-AC1A-BE4F-9D3F-BE743103A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1FB005-62CA-2643-97B3-6A4FA9915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C289-CCC4-4942-B4A7-1C88645E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3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F1E412-9447-C141-9F81-510E8DF80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68F0-C04C-F840-B5F5-77D05732BF63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032430-81B9-C247-9A3C-071DB1845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CD4DB-CC8F-C84A-9E45-F5707288C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C289-CCC4-4942-B4A7-1C88645E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7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E79BC-40E5-9049-BBB2-23ED8FA45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C8A78-2D68-FB40-A234-FF0FF7778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2A47C-A3FA-ED43-8499-9ECBCD1E21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C0F0C-BF79-3C47-85E5-C77E7BDFC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68F0-C04C-F840-B5F5-77D05732BF63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ECFA12-1007-8646-93AA-461233C3F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257243-3A99-A74C-8087-D2397E0FB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C289-CCC4-4942-B4A7-1C88645E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AD82C-3018-0944-BEC6-88E7CF349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CE03B5-B0A1-A04F-85EB-44BD3BDD15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78D46B-C3F4-9F46-BDE4-48781AF00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660781-8DEC-0F49-B0B9-B4F7E2B9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68F0-C04C-F840-B5F5-77D05732BF63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72C35-55CB-9D45-9B83-58F8E96C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E038B-891A-364D-8795-5B1F9304F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C289-CCC4-4942-B4A7-1C88645E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A4BDD8-7370-5D4D-9687-A8A23147F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7B93B-214C-F849-ABEE-019C6DDB6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7DC51-E8AE-5E47-B6D5-47BCD5EE3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F68F0-C04C-F840-B5F5-77D05732BF63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B13FA-65B8-6F44-95BC-EE5917308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85FC2-2EF2-474E-8F61-FF2D4A3366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FC289-CCC4-4942-B4A7-1C88645E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8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F1D87-6224-FE48-BD8C-90E4C89E0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08920"/>
            <a:ext cx="8229600" cy="11430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dirty="0"/>
              <a:t>محاضرات في علم النفس العام </a:t>
            </a:r>
            <a:br>
              <a:rPr lang="ar-SA" dirty="0"/>
            </a:br>
            <a:r>
              <a:rPr lang="ar-SA" dirty="0"/>
              <a:t>الفرقة الاولي – علم نفس</a:t>
            </a:r>
            <a:br>
              <a:rPr lang="ar-SA" dirty="0"/>
            </a:br>
            <a:r>
              <a:rPr lang="ar-SA" dirty="0"/>
              <a:t>آداب - بنها</a:t>
            </a:r>
            <a:br>
              <a:rPr lang="ar-SA" dirty="0"/>
            </a:br>
            <a:br>
              <a:rPr lang="ar-SA" dirty="0"/>
            </a:br>
            <a:r>
              <a:rPr lang="ar-SA" dirty="0"/>
              <a:t>محاضرة </a:t>
            </a:r>
            <a:r>
              <a:rPr lang="en-US" dirty="0"/>
              <a:t> 5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73A6D6-2F0D-974D-863C-CBCE6F9C9559}"/>
              </a:ext>
            </a:extLst>
          </p:cNvPr>
          <p:cNvSpPr txBox="1"/>
          <p:nvPr/>
        </p:nvSpPr>
        <p:spPr>
          <a:xfrm>
            <a:off x="3198744" y="4303643"/>
            <a:ext cx="57945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ar-SA" sz="3200" dirty="0"/>
          </a:p>
          <a:p>
            <a:pPr algn="ctr"/>
            <a:r>
              <a:rPr lang="ar-SA" sz="3200" dirty="0"/>
              <a:t>الادراك الحسي</a:t>
            </a:r>
          </a:p>
          <a:p>
            <a:pPr algn="ctr"/>
            <a:r>
              <a:rPr lang="ar-SA" sz="3200" dirty="0"/>
              <a:t>الباب الثالث – الفصل الاول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523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17589E53-4FA5-4D44-81C8-1381B0E2C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5188" y="404814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ar-EG" altLang="en-US" b="1" dirty="0">
                <a:solidFill>
                  <a:srgbClr val="C00000"/>
                </a:solidFill>
              </a:rPr>
            </a:br>
            <a:r>
              <a:rPr lang="ar-EG" altLang="en-US" b="1" dirty="0">
                <a:solidFill>
                  <a:srgbClr val="C00000"/>
                </a:solidFill>
              </a:rPr>
              <a:t>الإحساس</a:t>
            </a:r>
          </a:p>
        </p:txBody>
      </p:sp>
      <p:sp>
        <p:nvSpPr>
          <p:cNvPr id="52227" name="Subtitle 2">
            <a:extLst>
              <a:ext uri="{FF2B5EF4-FFF2-40B4-BE49-F238E27FC236}">
                <a16:creationId xmlns:a16="http://schemas.microsoft.com/office/drawing/2014/main" id="{224BCA3D-2F20-C444-BE7A-A21E97816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9288" y="2276476"/>
            <a:ext cx="8424862" cy="4176713"/>
          </a:xfrm>
        </p:spPr>
        <p:txBody>
          <a:bodyPr/>
          <a:lstStyle/>
          <a:p>
            <a:pPr rtl="1">
              <a:buClr>
                <a:srgbClr val="C00000"/>
              </a:buClr>
              <a:buFont typeface="Wingdings" pitchFamily="2" charset="2"/>
              <a:buChar char="§"/>
            </a:pPr>
            <a:r>
              <a:rPr lang="ar-EG" altLang="en-US" b="1" dirty="0">
                <a:solidFill>
                  <a:srgbClr val="002060"/>
                </a:solidFill>
              </a:rPr>
              <a:t>الحواس ( الخمس+ الداخلية ) بوابات المعرفة ... كيف ؟</a:t>
            </a:r>
          </a:p>
          <a:p>
            <a:pPr>
              <a:buClr>
                <a:srgbClr val="C00000"/>
              </a:buClr>
            </a:pPr>
            <a:r>
              <a:rPr lang="ar-EG" altLang="en-US" b="1" dirty="0">
                <a:solidFill>
                  <a:srgbClr val="002060"/>
                </a:solidFill>
              </a:rPr>
              <a:t> </a:t>
            </a:r>
          </a:p>
          <a:p>
            <a:pPr rtl="1">
              <a:buClr>
                <a:srgbClr val="C00000"/>
              </a:buClr>
              <a:buFont typeface="Wingdings" pitchFamily="2" charset="2"/>
              <a:buChar char="§"/>
            </a:pPr>
            <a:r>
              <a:rPr lang="ar-EG" altLang="en-US" b="1" dirty="0">
                <a:solidFill>
                  <a:srgbClr val="002060"/>
                </a:solidFill>
              </a:rPr>
              <a:t>الإحساس هو استقبال عضو الحس لمثير ما ( رؤية ثمرة فاكهة صفراء مستديرة )</a:t>
            </a:r>
          </a:p>
          <a:p>
            <a:pPr rtl="1">
              <a:buClr>
                <a:srgbClr val="C00000"/>
              </a:buClr>
              <a:buFont typeface="Wingdings" pitchFamily="2" charset="2"/>
              <a:buChar char="§"/>
            </a:pPr>
            <a:r>
              <a:rPr lang="ar-EG" altLang="en-US" b="1" dirty="0">
                <a:solidFill>
                  <a:srgbClr val="002060"/>
                </a:solidFill>
              </a:rPr>
              <a:t>الإدراك : هو إضافة اسم ومعنى وخبرة لتلك الثمرة ، وتبين أنها برتقالة . </a:t>
            </a:r>
          </a:p>
        </p:txBody>
      </p:sp>
    </p:spTree>
    <p:extLst>
      <p:ext uri="{BB962C8B-B14F-4D97-AF65-F5344CB8AC3E}">
        <p14:creationId xmlns:p14="http://schemas.microsoft.com/office/powerpoint/2010/main" val="254695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0C988880-A18E-0740-A9F6-C043C4B59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333376"/>
            <a:ext cx="7772400" cy="1470025"/>
          </a:xfrm>
        </p:spPr>
        <p:txBody>
          <a:bodyPr/>
          <a:lstStyle/>
          <a:p>
            <a:r>
              <a:rPr lang="ar-EG" altLang="en-US" b="1"/>
              <a:t>الإدراك كُلَيِّ ( جشتالتى) </a:t>
            </a:r>
          </a:p>
        </p:txBody>
      </p:sp>
      <p:sp>
        <p:nvSpPr>
          <p:cNvPr id="53251" name="Subtitle 2">
            <a:extLst>
              <a:ext uri="{FF2B5EF4-FFF2-40B4-BE49-F238E27FC236}">
                <a16:creationId xmlns:a16="http://schemas.microsoft.com/office/drawing/2014/main" id="{A6892181-75B3-EB4E-A873-F1798BBDF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9289" y="2349501"/>
            <a:ext cx="8569325" cy="3433763"/>
          </a:xfrm>
        </p:spPr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ar-EG" altLang="en-US" b="1">
                <a:solidFill>
                  <a:srgbClr val="C00000"/>
                </a:solidFill>
              </a:rPr>
              <a:t>ندرك الصورة كشكل كلى وليس كخطوط منفصلة .</a:t>
            </a:r>
          </a:p>
          <a:p>
            <a:pPr algn="r" rtl="1">
              <a:buFont typeface="Wingdings" pitchFamily="2" charset="2"/>
              <a:buChar char="q"/>
            </a:pPr>
            <a:r>
              <a:rPr lang="ar-EG" altLang="en-US" b="1">
                <a:solidFill>
                  <a:srgbClr val="C00000"/>
                </a:solidFill>
              </a:rPr>
              <a:t>ندرك الكلمة كتركيب متكامل وليس كحروف منفصلة .</a:t>
            </a:r>
          </a:p>
          <a:p>
            <a:pPr algn="r" rtl="1">
              <a:buFont typeface="Wingdings" pitchFamily="2" charset="2"/>
              <a:buChar char="q"/>
            </a:pPr>
            <a:r>
              <a:rPr lang="ar-EG" altLang="en-US" b="1">
                <a:solidFill>
                  <a:srgbClr val="C00000"/>
                </a:solidFill>
              </a:rPr>
              <a:t>ندرك الطائرة ككيان متكاكل وليس كألواح ألومنيوم ومسامير .</a:t>
            </a:r>
          </a:p>
        </p:txBody>
      </p:sp>
    </p:spTree>
    <p:extLst>
      <p:ext uri="{BB962C8B-B14F-4D97-AF65-F5344CB8AC3E}">
        <p14:creationId xmlns:p14="http://schemas.microsoft.com/office/powerpoint/2010/main" val="4101967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CA1A6649-7AD8-3147-A62C-2285C33E5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3333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EG" altLang="en-US" b="1" dirty="0">
                <a:solidFill>
                  <a:srgbClr val="C00000"/>
                </a:solidFill>
              </a:rPr>
              <a:t>الثبات الإدراكى </a:t>
            </a:r>
            <a:br>
              <a:rPr lang="ar-EG" altLang="en-US" b="1" dirty="0">
                <a:solidFill>
                  <a:srgbClr val="C00000"/>
                </a:solidFill>
              </a:rPr>
            </a:br>
            <a:r>
              <a:rPr lang="ar-EG" altLang="en-US" b="1" dirty="0">
                <a:solidFill>
                  <a:srgbClr val="C00000"/>
                </a:solidFill>
              </a:rPr>
              <a:t>للشكل واللون والحجم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24E2D-1DBD-294D-94BA-558F0E9758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2314" y="2060575"/>
            <a:ext cx="8207375" cy="4464050"/>
          </a:xfrm>
        </p:spPr>
        <p:txBody>
          <a:bodyPr/>
          <a:lstStyle/>
          <a:p>
            <a:pPr rtl="1">
              <a:defRPr/>
            </a:pPr>
            <a:endParaRPr lang="ar-EG" dirty="0"/>
          </a:p>
          <a:p>
            <a:pPr rtl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ar-EG" b="1" dirty="0">
                <a:solidFill>
                  <a:schemeClr val="bg2">
                    <a:lumMod val="10000"/>
                  </a:schemeClr>
                </a:solidFill>
              </a:rPr>
              <a:t>إن تغير زاوية النظر للطائرة لايغير من إدراكنا لشكلها الكلى ، كذلك مبنى الكلية ، ومحتويات الغرفة . </a:t>
            </a:r>
          </a:p>
          <a:p>
            <a:pPr rtl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ar-EG" b="1" dirty="0">
                <a:solidFill>
                  <a:schemeClr val="bg2">
                    <a:lumMod val="10000"/>
                  </a:schemeClr>
                </a:solidFill>
              </a:rPr>
              <a:t>إذا وضعنا ورقة بيضاء تحت مصباح أزرق سنظل ندركها بيضاء اللون . </a:t>
            </a:r>
          </a:p>
          <a:p>
            <a:pPr rtl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ar-EG" b="1" dirty="0">
                <a:solidFill>
                  <a:schemeClr val="bg2">
                    <a:lumMod val="10000"/>
                  </a:schemeClr>
                </a:solidFill>
              </a:rPr>
              <a:t>غ، إدراكنا لحجم الشمس وقت الشروق هو إدراكنا لها وقت الظهيرة . </a:t>
            </a:r>
          </a:p>
          <a:p>
            <a:pPr rtl="1">
              <a:defRPr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80976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9884DDB6-CD1C-894C-9CE3-FCDB97ECC1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47625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EG" altLang="en-US" b="1">
                <a:solidFill>
                  <a:srgbClr val="C00000"/>
                </a:solidFill>
              </a:rPr>
              <a:t>إدراك الشكل والأرضية( الخلفية)  </a:t>
            </a:r>
          </a:p>
        </p:txBody>
      </p:sp>
      <p:sp>
        <p:nvSpPr>
          <p:cNvPr id="55299" name="Subtitle 2">
            <a:extLst>
              <a:ext uri="{FF2B5EF4-FFF2-40B4-BE49-F238E27FC236}">
                <a16:creationId xmlns:a16="http://schemas.microsoft.com/office/drawing/2014/main" id="{0C69B081-3CDC-504E-AF96-2B5C2B474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9288" y="1916113"/>
            <a:ext cx="8280400" cy="4608512"/>
          </a:xfrm>
        </p:spPr>
        <p:txBody>
          <a:bodyPr/>
          <a:lstStyle/>
          <a:p>
            <a:r>
              <a:rPr lang="ar-EG" altLang="en-US" b="1">
                <a:solidFill>
                  <a:schemeClr val="tx1"/>
                </a:solidFill>
              </a:rPr>
              <a:t>لايمكن إدراك مثير ما بمعزل عن الخلفية التى يوجد بها .</a:t>
            </a:r>
          </a:p>
          <a:p>
            <a:endParaRPr lang="ar-EG" altLang="en-US" b="1">
              <a:solidFill>
                <a:schemeClr val="tx1"/>
              </a:solidFill>
            </a:endParaRPr>
          </a:p>
          <a:p>
            <a:r>
              <a:rPr lang="ar-EG" altLang="en-US" b="1">
                <a:solidFill>
                  <a:srgbClr val="C00000"/>
                </a:solidFill>
              </a:rPr>
              <a:t>مثال شكل الكأس والوجهين بالكتاب  ص 164 نلاحظ:  </a:t>
            </a:r>
          </a:p>
          <a:p>
            <a:r>
              <a:rPr lang="ar-EG" altLang="en-US" b="1">
                <a:solidFill>
                  <a:srgbClr val="C00000"/>
                </a:solidFill>
              </a:rPr>
              <a:t>لو أدركنا المساحة البيضاء بوصفها الشكل والسوداء بأنها الأرضية لأدركنا الشكل على أنه كأس ؛ بينما لو أدركنا المساحة السوداء بأنها الشكل والبيضاء بوصفها أرضية لأدركنا الشكل على أنه وجهان متقابلان . </a:t>
            </a:r>
          </a:p>
        </p:txBody>
      </p:sp>
    </p:spTree>
    <p:extLst>
      <p:ext uri="{BB962C8B-B14F-4D97-AF65-F5344CB8AC3E}">
        <p14:creationId xmlns:p14="http://schemas.microsoft.com/office/powerpoint/2010/main" val="2417083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E4637271-1449-DE45-9550-C0D3E9E43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5188" y="5492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EG" altLang="en-US"/>
              <a:t>الحركة الظاهرية والحركة الحقيقية </a:t>
            </a:r>
            <a:br>
              <a:rPr lang="ar-EG" altLang="en-US"/>
            </a:br>
            <a:r>
              <a:rPr lang="ar-EG" altLang="en-US"/>
              <a:t>( الخداع الإدراكى) </a:t>
            </a:r>
          </a:p>
        </p:txBody>
      </p:sp>
      <p:sp>
        <p:nvSpPr>
          <p:cNvPr id="56323" name="Subtitle 2">
            <a:extLst>
              <a:ext uri="{FF2B5EF4-FFF2-40B4-BE49-F238E27FC236}">
                <a16:creationId xmlns:a16="http://schemas.microsoft.com/office/drawing/2014/main" id="{315A31E2-2EFF-A14B-A64E-3EBFE744B6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2314" y="3068639"/>
            <a:ext cx="8207375" cy="3455987"/>
          </a:xfrm>
        </p:spPr>
        <p:txBody>
          <a:bodyPr/>
          <a:lstStyle/>
          <a:p>
            <a:r>
              <a:rPr lang="ar-EG" altLang="en-US" b="1">
                <a:solidFill>
                  <a:srgbClr val="C00000"/>
                </a:solidFill>
              </a:rPr>
              <a:t>إدراك القمر يسير معنا فى حالة وجود سحب بالجو. </a:t>
            </a:r>
          </a:p>
          <a:p>
            <a:r>
              <a:rPr lang="ar-EG" altLang="en-US" b="1">
                <a:solidFill>
                  <a:srgbClr val="C00000"/>
                </a:solidFill>
              </a:rPr>
              <a:t>إدراك الشجر يجرى فى حركة دائرية حين ننطلق بالسيارة بين المزارع .</a:t>
            </a:r>
          </a:p>
        </p:txBody>
      </p:sp>
    </p:spTree>
    <p:extLst>
      <p:ext uri="{BB962C8B-B14F-4D97-AF65-F5344CB8AC3E}">
        <p14:creationId xmlns:p14="http://schemas.microsoft.com/office/powerpoint/2010/main" val="522601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CA47B0EB-D3F8-C043-8DE8-061034F95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5188" y="62071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EG" altLang="en-US" b="1">
                <a:solidFill>
                  <a:srgbClr val="C00000"/>
                </a:solidFill>
              </a:rPr>
              <a:t>الانتباه والإدراك </a:t>
            </a:r>
            <a:br>
              <a:rPr lang="ar-EG" altLang="en-US" b="1">
                <a:solidFill>
                  <a:srgbClr val="C00000"/>
                </a:solidFill>
              </a:rPr>
            </a:br>
            <a:r>
              <a:rPr lang="en-US" altLang="en-US" b="1">
                <a:solidFill>
                  <a:srgbClr val="C00000"/>
                </a:solidFill>
                <a:cs typeface="Times New Roman" panose="02020603050405020304" pitchFamily="18" charset="0"/>
              </a:rPr>
              <a:t>Perception &amp; Attention </a:t>
            </a:r>
            <a:endParaRPr lang="ar-EG" altLang="en-US" b="1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3AAB20-1A8B-5B4E-8440-40AE6A0A1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3751" y="2708276"/>
            <a:ext cx="8208963" cy="3744913"/>
          </a:xfrm>
        </p:spPr>
        <p:txBody>
          <a:bodyPr/>
          <a:lstStyle/>
          <a:p>
            <a:pPr>
              <a:defRPr/>
            </a:pPr>
            <a:r>
              <a:rPr lang="ar-EG" dirty="0"/>
              <a:t> </a:t>
            </a:r>
            <a:r>
              <a:rPr lang="ar-EG" b="1" dirty="0">
                <a:solidFill>
                  <a:schemeClr val="tx1"/>
                </a:solidFill>
              </a:rPr>
              <a:t>لا إدراك بغير انتباه !</a:t>
            </a:r>
          </a:p>
          <a:p>
            <a:pPr>
              <a:defRPr/>
            </a:pPr>
            <a:r>
              <a:rPr lang="ar-EG" b="1" dirty="0">
                <a:solidFill>
                  <a:schemeClr val="tx1"/>
                </a:solidFill>
              </a:rPr>
              <a:t> الانتباه انتقائى   </a:t>
            </a:r>
            <a:r>
              <a:rPr lang="en-US" b="1" dirty="0">
                <a:solidFill>
                  <a:schemeClr val="tx1"/>
                </a:solidFill>
              </a:rPr>
              <a:t>Selective Attention</a:t>
            </a:r>
            <a:r>
              <a:rPr lang="ar-EG" b="1" dirty="0">
                <a:solidFill>
                  <a:schemeClr val="tx1"/>
                </a:solidFill>
              </a:rPr>
              <a:t>... كيف ؟ </a:t>
            </a:r>
          </a:p>
          <a:p>
            <a:pPr>
              <a:defRPr/>
            </a:pPr>
            <a:r>
              <a:rPr lang="ar-EG" b="1" dirty="0">
                <a:solidFill>
                  <a:schemeClr val="tx1"/>
                </a:solidFill>
              </a:rPr>
              <a:t>يتأثر الإدراك بقيم واتجاهات واهتمامات الشخص .</a:t>
            </a:r>
          </a:p>
          <a:p>
            <a:pPr>
              <a:defRPr/>
            </a:pPr>
            <a:r>
              <a:rPr lang="ar-EG" b="1" dirty="0">
                <a:solidFill>
                  <a:schemeClr val="tx1"/>
                </a:solidFill>
              </a:rPr>
              <a:t>مثال : ثلاثة متخصصين فى الطب والفنون والتربية وإدراكهم لما يوجد ويجرى بقاعة المحاضرات .</a:t>
            </a:r>
          </a:p>
          <a:p>
            <a:pPr>
              <a:defRPr/>
            </a:pPr>
            <a:r>
              <a:rPr lang="ar-EG" b="1" dirty="0">
                <a:solidFill>
                  <a:schemeClr val="tx1"/>
                </a:solidFill>
              </a:rPr>
              <a:t>هل يكون الانتباه تلقائياً فى بعض الأحيان ؟؟؟</a:t>
            </a:r>
          </a:p>
        </p:txBody>
      </p:sp>
    </p:spTree>
    <p:extLst>
      <p:ext uri="{BB962C8B-B14F-4D97-AF65-F5344CB8AC3E}">
        <p14:creationId xmlns:p14="http://schemas.microsoft.com/office/powerpoint/2010/main" val="3762604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>
            <a:extLst>
              <a:ext uri="{FF2B5EF4-FFF2-40B4-BE49-F238E27FC236}">
                <a16:creationId xmlns:a16="http://schemas.microsoft.com/office/drawing/2014/main" id="{65C2A2A6-7AB9-264A-B8C2-0C427E71C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4825" y="404814"/>
            <a:ext cx="8713788" cy="1470025"/>
          </a:xfrm>
          <a:solidFill>
            <a:srgbClr val="FF0000"/>
          </a:solidFill>
        </p:spPr>
        <p:txBody>
          <a:bodyPr/>
          <a:lstStyle/>
          <a:p>
            <a:pPr rtl="1"/>
            <a:r>
              <a:rPr lang="ar-EG" altLang="en-US" sz="4000" b="1" dirty="0"/>
              <a:t>ماعلاقة القيم </a:t>
            </a:r>
            <a:r>
              <a:rPr lang="en-US" altLang="en-US" sz="4000" b="1" dirty="0"/>
              <a:t> </a:t>
            </a:r>
            <a:r>
              <a:rPr lang="en-US" altLang="en-US" sz="4000" b="1" dirty="0">
                <a:cs typeface="Times New Roman" panose="02020603050405020304" pitchFamily="18" charset="0"/>
              </a:rPr>
              <a:t>Values </a:t>
            </a:r>
            <a:r>
              <a:rPr lang="ar-EG" altLang="en-US" sz="4000" b="1" dirty="0"/>
              <a:t>والحاجات </a:t>
            </a:r>
            <a:r>
              <a:rPr lang="en-US" altLang="en-US" sz="4000" b="1" dirty="0"/>
              <a:t> </a:t>
            </a:r>
            <a:r>
              <a:rPr lang="en-US" altLang="en-US" sz="4000" b="1" dirty="0">
                <a:cs typeface="Times New Roman" panose="02020603050405020304" pitchFamily="18" charset="0"/>
              </a:rPr>
              <a:t>Needs </a:t>
            </a:r>
            <a:r>
              <a:rPr lang="ar-EG" altLang="en-US" sz="4000" b="1" dirty="0"/>
              <a:t>بالانتباه؟ </a:t>
            </a:r>
          </a:p>
        </p:txBody>
      </p:sp>
      <p:sp>
        <p:nvSpPr>
          <p:cNvPr id="58371" name="Subtitle 2">
            <a:extLst>
              <a:ext uri="{FF2B5EF4-FFF2-40B4-BE49-F238E27FC236}">
                <a16:creationId xmlns:a16="http://schemas.microsoft.com/office/drawing/2014/main" id="{D1CF2469-5EED-0C40-A31A-A0607A5DBE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2314" y="2349501"/>
            <a:ext cx="8207375" cy="4175125"/>
          </a:xfrm>
        </p:spPr>
        <p:txBody>
          <a:bodyPr/>
          <a:lstStyle/>
          <a:p>
            <a:pPr rtl="1">
              <a:buFont typeface="Wingdings" pitchFamily="2" charset="2"/>
              <a:buChar char="Ø"/>
            </a:pPr>
            <a:r>
              <a:rPr lang="ar-EG" altLang="en-US" b="1" dirty="0">
                <a:solidFill>
                  <a:srgbClr val="C00000"/>
                </a:solidFill>
              </a:rPr>
              <a:t>مادرجة انتباه عامل البلدية لجذع شجرة متحجر ، مقارنة بانتباه عالم الجيولوجيا .</a:t>
            </a:r>
          </a:p>
          <a:p>
            <a:pPr rtl="1">
              <a:buFont typeface="Wingdings" pitchFamily="2" charset="2"/>
              <a:buChar char="Ø"/>
            </a:pPr>
            <a:r>
              <a:rPr lang="ar-EG" altLang="en-US" b="1" dirty="0">
                <a:solidFill>
                  <a:srgbClr val="C00000"/>
                </a:solidFill>
              </a:rPr>
              <a:t>مادرجة انتباه طفل فقير للريال الملقى على الأرض مقابل انتباه طفل غنى له ؟ </a:t>
            </a:r>
          </a:p>
        </p:txBody>
      </p:sp>
    </p:spTree>
    <p:extLst>
      <p:ext uri="{BB962C8B-B14F-4D97-AF65-F5344CB8AC3E}">
        <p14:creationId xmlns:p14="http://schemas.microsoft.com/office/powerpoint/2010/main" val="1301391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E7FC9191-0CA7-444A-AC81-DB361B3A8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404814"/>
            <a:ext cx="7772400" cy="2333625"/>
          </a:xfrm>
        </p:spPr>
        <p:txBody>
          <a:bodyPr/>
          <a:lstStyle/>
          <a:p>
            <a:r>
              <a:rPr lang="ar-EG" altLang="en-US" b="1"/>
              <a:t>الإدراك فوق الحسى ( الفائق) </a:t>
            </a:r>
            <a:br>
              <a:rPr lang="ar-EG" altLang="en-US" b="1"/>
            </a:br>
            <a:r>
              <a:rPr lang="en-US" altLang="en-US" b="1">
                <a:cs typeface="Times New Roman" panose="02020603050405020304" pitchFamily="18" charset="0"/>
              </a:rPr>
              <a:t>Extrasensory Perception</a:t>
            </a:r>
            <a:endParaRPr lang="ar-EG" altLang="en-US" b="1"/>
          </a:p>
        </p:txBody>
      </p:sp>
      <p:sp>
        <p:nvSpPr>
          <p:cNvPr id="59395" name="Subtitle 2">
            <a:extLst>
              <a:ext uri="{FF2B5EF4-FFF2-40B4-BE49-F238E27FC236}">
                <a16:creationId xmlns:a16="http://schemas.microsoft.com/office/drawing/2014/main" id="{297926A8-E076-DF4A-8457-09438487C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3750" y="3068638"/>
            <a:ext cx="8064500" cy="3313112"/>
          </a:xfrm>
        </p:spPr>
        <p:txBody>
          <a:bodyPr/>
          <a:lstStyle/>
          <a:p>
            <a:r>
              <a:rPr lang="ar-EG" altLang="en-US" b="1" dirty="0">
                <a:solidFill>
                  <a:srgbClr val="C00000"/>
                </a:solidFill>
              </a:rPr>
              <a:t>إدراك وجود الأشياء بخصائصها الحسية رغم أنها لم تقع بالخبرة الحسية المباشرة ، ومنها التوقع الصائب ، والتخاطر </a:t>
            </a:r>
            <a:r>
              <a:rPr lang="en-US" altLang="en-US" b="1" dirty="0">
                <a:solidFill>
                  <a:srgbClr val="C00000"/>
                </a:solidFill>
              </a:rPr>
              <a:t> </a:t>
            </a:r>
            <a:r>
              <a:rPr lang="en-US" altLang="en-US" b="1" dirty="0">
                <a:solidFill>
                  <a:srgbClr val="C00000"/>
                </a:solidFill>
                <a:cs typeface="Arial" panose="020B0604020202020204" pitchFamily="34" charset="0"/>
              </a:rPr>
              <a:t>Telepathy</a:t>
            </a:r>
            <a:r>
              <a:rPr lang="ar-EG" altLang="en-US" b="1" dirty="0">
                <a:solidFill>
                  <a:srgbClr val="C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30553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349</Words>
  <Application>Microsoft Macintosh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محاضرات في علم النفس العام  الفرقة الاولي – علم نفس آداب - بنها  محاضرة  5 </vt:lpstr>
      <vt:lpstr> الإحساس</vt:lpstr>
      <vt:lpstr>الإدراك كُلَيِّ ( جشتالتى) </vt:lpstr>
      <vt:lpstr>الثبات الإدراكى  للشكل واللون والحجم</vt:lpstr>
      <vt:lpstr>إدراك الشكل والأرضية( الخلفية)  </vt:lpstr>
      <vt:lpstr>الحركة الظاهرية والحركة الحقيقية  ( الخداع الإدراكى) </vt:lpstr>
      <vt:lpstr>الانتباه والإدراك  Perception &amp; Attention </vt:lpstr>
      <vt:lpstr>ماعلاقة القيم  Values والحاجات  Needs بالانتباه؟ </vt:lpstr>
      <vt:lpstr>الإدراك فوق الحسى ( الفائق)  Extrasensory Perception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علم النفس العام  الفرقة الاولي – علم نفس اداب - بنها  محاضرة  5 </dc:title>
  <dc:creator>ansam.alshaikh</dc:creator>
  <cp:lastModifiedBy>ansam.alshaikh</cp:lastModifiedBy>
  <cp:revision>6</cp:revision>
  <dcterms:created xsi:type="dcterms:W3CDTF">2020-11-27T11:24:47Z</dcterms:created>
  <dcterms:modified xsi:type="dcterms:W3CDTF">2020-11-27T11:55:09Z</dcterms:modified>
</cp:coreProperties>
</file>